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8"/>
  </p:normalViewPr>
  <p:slideViewPr>
    <p:cSldViewPr snapToGrid="0" snapToObjects="1">
      <p:cViewPr varScale="1">
        <p:scale>
          <a:sx n="90" d="100"/>
          <a:sy n="90" d="100"/>
        </p:scale>
        <p:origin x="232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30AC2-0409-6E45-B3ED-57952478F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F7CE56-1D22-1A42-9592-FB16B4106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9F2C4-5BE0-4646-BCB4-B36361B16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FABB5-08C6-ED42-917E-6CDEFC33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6E3AC-8D53-DF46-BB0C-61714B40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5036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6F5A-D3F4-5D4B-B90C-2305218F5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27372-6D5D-E34B-BA34-FCCADBDA3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A998F-007B-DE46-8804-B1BB4B51F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D27A8-6590-B745-852B-EE5CAE7E2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19253-960E-E748-8F77-1A3C2DFB7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8891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89579-3488-6446-9535-9946FDE7D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E0E5FF-8163-A04E-B4E8-B11D1AC4F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5F2D7-0E72-954C-B54E-8024FAC32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BC708-0057-8B44-A186-F61B63F4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AC4D3-6608-EC43-9BF6-72F8D6904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8963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BBD20-CB28-2F48-B639-8BA9C24A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6A35F-5D32-C94B-AE02-3E0029080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0CD9B-C7C0-5A4D-B2F1-398A9B97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B0BC8-0FC4-AD48-9483-D22E609E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C752E-7969-C148-B50B-C4A9DE0F9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964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793F-EA9D-F94F-8F88-F32D17FA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0FC2-69BB-7748-AF8E-0CEB5CFF6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A7272-61EB-724C-BEFC-287417B45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0D9E2-160C-BB43-8770-C9C1ED59E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6BB6D-C481-1F42-A684-84F9A66C9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755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40C7F-EE33-1647-A557-505F2FACC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35616-1756-5E4D-AA57-5543D83BC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67C32-20CA-BC43-89C0-656FC5597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1ABE2-99D0-6043-972D-360A288DA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BBC1B-0156-8643-BEA6-062A1785E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F103B6-319C-CC40-953B-E9D844FBE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2269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D6BEF-28CA-8044-9F88-5582337E2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6FFA0-B612-8F49-B000-BA0938964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BDD1E-BA42-F24A-8FD4-B8FDF3746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C01BC-6570-2740-B4BD-9AFF26C5AC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2C3FBD-FA17-D847-A791-12884149B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C8FBFD-17A6-E74F-9FBA-3FC5A5DEE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7FEA80-FB2F-074D-9460-961FC383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44D07A-EDBD-AA47-B9F1-8FA6ED82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0877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A49C-48D7-1941-90FE-02201A52C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33183-D2E5-1340-A850-216A9C57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771A6A-5DFB-B647-9311-C01EA84A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9943B-BEC5-BF4D-AC39-F2C35C64D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6463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2664-DEA4-C943-A514-9E1B26B4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32619-1A0F-8247-BF7F-861D2828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7166D-22C5-844D-A82E-E7151738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6984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638D8-12AC-9343-825F-8C39F184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F8781-9CA3-2946-ACC3-9EDDE5BB8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00780-A453-A846-9869-BED2CED54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D4D52-4691-3141-B039-1A4EBA4EB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E1E1E-FD08-1D43-B5CE-A96DB6B4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A8C44-7E66-B24C-843A-4A52CADE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520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1991-3800-E44F-B8D6-4C3682DB7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02DBB1-6B32-2644-8208-000835CB8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57B3B-654C-164F-B509-4B0096049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2AD4E-7E76-DB48-9E83-53CB7979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1D3E4-D37E-EF44-AAB2-8778B39EA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85DDB-8CD9-E344-B440-658A1BD61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3180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94099-7142-E848-8A0C-C0718B918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FB3E4-E3B5-D04D-9987-8E71A4FEE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78F22-356A-364B-B1F2-5D0B513AD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560BE-2C93-D44F-829C-6481AC53DC05}" type="datetimeFigureOut">
              <a:rPr lang="en-IT" smtClean="0"/>
              <a:t>01/10/21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AC72F-7F71-3C42-8BAD-C88818857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AA6AE-60D8-A44C-A9B6-0BADD3C31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0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Writing</a:t>
            </a:r>
            <a:endParaRPr lang="en-IT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87B2ED-2377-4247-B7DF-B5F15A0B4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507" y="1856740"/>
            <a:ext cx="4676386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1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clear thinking made visible</a:t>
            </a:r>
            <a:endParaRPr lang="en-IT" sz="4400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1713354"/>
            <a:ext cx="3983832" cy="60730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Writing helps you to learn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5437426-006F-654F-938F-4539F3555156}"/>
              </a:ext>
            </a:extLst>
          </p:cNvPr>
          <p:cNvSpPr txBox="1">
            <a:spLocks/>
          </p:cNvSpPr>
          <p:nvPr/>
        </p:nvSpPr>
        <p:spPr>
          <a:xfrm>
            <a:off x="845344" y="2321982"/>
            <a:ext cx="3983832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Reading improves your writing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A479821-7F61-2946-8E4C-9118350DE58F}"/>
              </a:ext>
            </a:extLst>
          </p:cNvPr>
          <p:cNvSpPr txBox="1">
            <a:spLocks/>
          </p:cNvSpPr>
          <p:nvPr/>
        </p:nvSpPr>
        <p:spPr>
          <a:xfrm>
            <a:off x="845343" y="2929288"/>
            <a:ext cx="4569619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Good writing reflects clear thinking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66BBC0C9-5F6E-DF43-B0BB-EF3BE0B662E8}"/>
              </a:ext>
            </a:extLst>
          </p:cNvPr>
          <p:cNvSpPr/>
          <p:nvPr/>
        </p:nvSpPr>
        <p:spPr>
          <a:xfrm>
            <a:off x="5622133" y="1761328"/>
            <a:ext cx="114300" cy="2943225"/>
          </a:xfrm>
          <a:prstGeom prst="rightBrac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2B57D6-2292-9F49-96B5-354F737B01D1}"/>
              </a:ext>
            </a:extLst>
          </p:cNvPr>
          <p:cNvSpPr txBox="1">
            <a:spLocks/>
          </p:cNvSpPr>
          <p:nvPr/>
        </p:nvSpPr>
        <p:spPr>
          <a:xfrm>
            <a:off x="6722267" y="3385341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Bad thinking never produces good writing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B0B4A62-6DA9-7348-8B4F-3B400523762F}"/>
              </a:ext>
            </a:extLst>
          </p:cNvPr>
          <p:cNvSpPr txBox="1">
            <a:spLocks/>
          </p:cNvSpPr>
          <p:nvPr/>
        </p:nvSpPr>
        <p:spPr>
          <a:xfrm>
            <a:off x="6722265" y="4599953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Bad writing often means bad thinking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 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A1A41FE-F509-B841-AA86-AD530AA21458}"/>
              </a:ext>
            </a:extLst>
          </p:cNvPr>
          <p:cNvSpPr txBox="1">
            <a:spLocks/>
          </p:cNvSpPr>
          <p:nvPr/>
        </p:nvSpPr>
        <p:spPr>
          <a:xfrm>
            <a:off x="6722266" y="3992647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Good writing promotes good thinking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 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235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4" grpId="0" animBg="1"/>
      <p:bldP spid="11" grpId="0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What about Math writing?</a:t>
            </a:r>
            <a:endParaRPr lang="en-IT" sz="4400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1713354"/>
            <a:ext cx="3983832" cy="60730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Just formulas?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5437426-006F-654F-938F-4539F3555156}"/>
              </a:ext>
            </a:extLst>
          </p:cNvPr>
          <p:cNvSpPr txBox="1">
            <a:spLocks/>
          </p:cNvSpPr>
          <p:nvPr/>
        </p:nvSpPr>
        <p:spPr>
          <a:xfrm>
            <a:off x="2202655" y="2320660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WRONG!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A479821-7F61-2946-8E4C-9118350DE58F}"/>
              </a:ext>
            </a:extLst>
          </p:cNvPr>
          <p:cNvSpPr txBox="1">
            <a:spLocks/>
          </p:cNvSpPr>
          <p:nvPr/>
        </p:nvSpPr>
        <p:spPr>
          <a:xfrm>
            <a:off x="845343" y="2929288"/>
            <a:ext cx="4569619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What is Math writing?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2B57D6-2292-9F49-96B5-354F737B01D1}"/>
              </a:ext>
            </a:extLst>
          </p:cNvPr>
          <p:cNvSpPr txBox="1">
            <a:spLocks/>
          </p:cNvSpPr>
          <p:nvPr/>
        </p:nvSpPr>
        <p:spPr>
          <a:xfrm>
            <a:off x="6804422" y="4267409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2200" dirty="0">
                <a:solidFill>
                  <a:schemeClr val="bg1"/>
                </a:solidFill>
                <a:latin typeface="+mj-lt"/>
              </a:rPr>
              <a:t>Natural: rich and allows for ambiguity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B0B4A62-6DA9-7348-8B4F-3B400523762F}"/>
              </a:ext>
            </a:extLst>
          </p:cNvPr>
          <p:cNvSpPr txBox="1">
            <a:spLocks/>
          </p:cNvSpPr>
          <p:nvPr/>
        </p:nvSpPr>
        <p:spPr>
          <a:xfrm>
            <a:off x="5475834" y="5359834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>
                <a:solidFill>
                  <a:schemeClr val="bg1"/>
                </a:solidFill>
                <a:latin typeface="+mj-lt"/>
              </a:rPr>
              <a:t>Math: concise // must be unambiguous</a:t>
            </a:r>
            <a:endParaRPr lang="en-IT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68D86E-529C-5043-9D96-887B272F63B2}"/>
              </a:ext>
            </a:extLst>
          </p:cNvPr>
          <p:cNvCxnSpPr/>
          <p:nvPr/>
        </p:nvCxnSpPr>
        <p:spPr>
          <a:xfrm>
            <a:off x="5078612" y="4025975"/>
            <a:ext cx="1657349" cy="303653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E7147D0-E402-8E48-BF94-AD221572AE6C}"/>
              </a:ext>
            </a:extLst>
          </p:cNvPr>
          <p:cNvCxnSpPr>
            <a:cxnSpLocks/>
          </p:cNvCxnSpPr>
          <p:nvPr/>
        </p:nvCxnSpPr>
        <p:spPr>
          <a:xfrm>
            <a:off x="5010151" y="4203868"/>
            <a:ext cx="931366" cy="852313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Subtitle 2">
            <a:extLst>
              <a:ext uri="{FF2B5EF4-FFF2-40B4-BE49-F238E27FC236}">
                <a16:creationId xmlns:a16="http://schemas.microsoft.com/office/drawing/2014/main" id="{AAB2ADEB-107B-FC4A-B679-0735C6D5BD34}"/>
              </a:ext>
            </a:extLst>
          </p:cNvPr>
          <p:cNvSpPr txBox="1">
            <a:spLocks/>
          </p:cNvSpPr>
          <p:nvPr/>
        </p:nvSpPr>
        <p:spPr>
          <a:xfrm>
            <a:off x="845342" y="3596562"/>
            <a:ext cx="4569619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blending of TWO languages</a:t>
            </a:r>
          </a:p>
        </p:txBody>
      </p:sp>
    </p:spTree>
    <p:extLst>
      <p:ext uri="{BB962C8B-B14F-4D97-AF65-F5344CB8AC3E}">
        <p14:creationId xmlns:p14="http://schemas.microsoft.com/office/powerpoint/2010/main" val="252781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11" grpId="0" build="p"/>
      <p:bldP spid="12" grpId="0" build="p"/>
      <p:bldP spid="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290426"/>
            <a:ext cx="9144000" cy="1023938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Mathematic</a:t>
            </a:r>
            <a:endParaRPr lang="en-IT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EE3E6D-B7F9-8944-9386-91C3A5F786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362" y="1419638"/>
            <a:ext cx="8005070" cy="32400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7CD53A50-5FB2-E549-90A9-5A5CD0FC520E}"/>
              </a:ext>
            </a:extLst>
          </p:cNvPr>
          <p:cNvSpPr txBox="1">
            <a:spLocks/>
          </p:cNvSpPr>
          <p:nvPr/>
        </p:nvSpPr>
        <p:spPr>
          <a:xfrm>
            <a:off x="546645" y="5134709"/>
            <a:ext cx="6225629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dirty="0">
                <a:solidFill>
                  <a:schemeClr val="bg1"/>
                </a:solidFill>
                <a:latin typeface="+mj-lt"/>
              </a:rPr>
              <a:t>MATHEMA is about knowledge and learning</a:t>
            </a:r>
            <a:r>
              <a:rPr lang="en-IT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61A332D-4296-7A40-A5DD-ED5FF504EA6B}"/>
              </a:ext>
            </a:extLst>
          </p:cNvPr>
          <p:cNvSpPr txBox="1">
            <a:spLocks/>
          </p:cNvSpPr>
          <p:nvPr/>
        </p:nvSpPr>
        <p:spPr>
          <a:xfrm>
            <a:off x="546645" y="5817869"/>
            <a:ext cx="10940505" cy="897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en-US" sz="2200" dirty="0">
                <a:solidFill>
                  <a:schemeClr val="bg1"/>
                </a:solidFill>
                <a:latin typeface="+mj-lt"/>
              </a:rPr>
              <a:t>Putting MATHEMA on paper requires writing sentences and paragraphs in addition to equations and formulas</a:t>
            </a:r>
            <a:r>
              <a:rPr lang="en-IT" sz="2200" dirty="0">
                <a:solidFill>
                  <a:schemeClr val="bg1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625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hy writing?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2307344"/>
            <a:ext cx="3469481" cy="1204912"/>
          </a:xfrm>
        </p:spPr>
        <p:txBody>
          <a:bodyPr/>
          <a:lstStyle/>
          <a:p>
            <a:pPr algn="l"/>
            <a:endParaRPr lang="en-GB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What is s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cience about?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65D6948-9B48-4B4E-A2C0-31643E874160}"/>
              </a:ext>
            </a:extLst>
          </p:cNvPr>
          <p:cNvSpPr txBox="1">
            <a:spLocks/>
          </p:cNvSpPr>
          <p:nvPr/>
        </p:nvSpPr>
        <p:spPr>
          <a:xfrm>
            <a:off x="4160043" y="2371550"/>
            <a:ext cx="2514600" cy="1552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= new findings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5645CA2-B185-DA42-80B7-4E760AD540B9}"/>
              </a:ext>
            </a:extLst>
          </p:cNvPr>
          <p:cNvCxnSpPr>
            <a:cxnSpLocks/>
          </p:cNvCxnSpPr>
          <p:nvPr/>
        </p:nvCxnSpPr>
        <p:spPr>
          <a:xfrm flipH="1">
            <a:off x="3357563" y="3345600"/>
            <a:ext cx="1185862" cy="1064299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92E69E9-5868-B94B-9DE3-579921C15A14}"/>
              </a:ext>
            </a:extLst>
          </p:cNvPr>
          <p:cNvCxnSpPr>
            <a:cxnSpLocks/>
          </p:cNvCxnSpPr>
          <p:nvPr/>
        </p:nvCxnSpPr>
        <p:spPr>
          <a:xfrm>
            <a:off x="5572126" y="3345600"/>
            <a:ext cx="1904997" cy="912075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755C177B-4585-9544-AD77-7E749CB91329}"/>
              </a:ext>
            </a:extLst>
          </p:cNvPr>
          <p:cNvSpPr txBox="1">
            <a:spLocks/>
          </p:cNvSpPr>
          <p:nvPr/>
        </p:nvSpPr>
        <p:spPr>
          <a:xfrm>
            <a:off x="845344" y="4617441"/>
            <a:ext cx="4450557" cy="56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W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riting about new findings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326BAE-7AFC-DF4C-B108-F9626A7C0ECD}"/>
              </a:ext>
            </a:extLst>
          </p:cNvPr>
          <p:cNvSpPr txBox="1">
            <a:spLocks/>
          </p:cNvSpPr>
          <p:nvPr/>
        </p:nvSpPr>
        <p:spPr>
          <a:xfrm>
            <a:off x="5981700" y="4572348"/>
            <a:ext cx="4450557" cy="56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ublishing about new findings</a:t>
            </a:r>
          </a:p>
          <a:p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769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hy publishing?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2307344"/>
            <a:ext cx="10798969" cy="907344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1. only a publication makes what you have learned and found part of human knowledge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 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9A4E61A-7558-5C40-A2AD-C6F782124961}"/>
              </a:ext>
            </a:extLst>
          </p:cNvPr>
          <p:cNvSpPr txBox="1">
            <a:spLocks/>
          </p:cNvSpPr>
          <p:nvPr/>
        </p:nvSpPr>
        <p:spPr>
          <a:xfrm>
            <a:off x="845343" y="3336045"/>
            <a:ext cx="10798969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2. this is the only way for you to advance in your career getting: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71C0736-CF92-6648-ABA1-596815432F64}"/>
              </a:ext>
            </a:extLst>
          </p:cNvPr>
          <p:cNvSpPr txBox="1">
            <a:spLocks/>
          </p:cNvSpPr>
          <p:nvPr/>
        </p:nvSpPr>
        <p:spPr>
          <a:xfrm>
            <a:off x="3331368" y="3943351"/>
            <a:ext cx="2526507" cy="1936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Tx/>
              <a:buChar char="-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c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ited</a:t>
            </a:r>
          </a:p>
          <a:p>
            <a:pPr marL="342900" indent="-342900" algn="l">
              <a:buFontTx/>
              <a:buChar char="-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f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ellowships</a:t>
            </a:r>
          </a:p>
          <a:p>
            <a:pPr marL="342900" indent="-342900" algn="l">
              <a:buFontTx/>
              <a:buChar char="-"/>
            </a:pP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ired</a:t>
            </a:r>
          </a:p>
          <a:p>
            <a:pPr marL="342900" indent="-342900" algn="l">
              <a:buFontTx/>
              <a:buChar char="-"/>
            </a:pP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promoted</a:t>
            </a:r>
          </a:p>
        </p:txBody>
      </p:sp>
    </p:spTree>
    <p:extLst>
      <p:ext uri="{BB962C8B-B14F-4D97-AF65-F5344CB8AC3E}">
        <p14:creationId xmlns:p14="http://schemas.microsoft.com/office/powerpoint/2010/main" val="351456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7441029-C687-B943-BFE6-36A26D620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55" y="514351"/>
            <a:ext cx="2862905" cy="394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89621C-0EA2-DD45-9B62-1752D3B5F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851" y="2714625"/>
            <a:ext cx="5439891" cy="36180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7BBD79E8-518B-CA48-8ABD-D98B5C9E4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7101" y="835536"/>
            <a:ext cx="6994374" cy="1879089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“in order to avoid being baited by little smatterers in mathematics, he [Newton] designedly made his 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Principia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abstruse.”</a:t>
            </a:r>
          </a:p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[William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Derham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]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245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7BBD79E8-518B-CA48-8ABD-D98B5C9E4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7550" y="4750311"/>
            <a:ext cx="8072438" cy="1879089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“the greatest possible merit of style is…to make the words absolutely disappear into the thought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”</a:t>
            </a:r>
          </a:p>
          <a:p>
            <a:pPr algn="l"/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[Nathaniel Hawthorne]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262234-71FD-5749-854B-68E654C31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43" y="485775"/>
            <a:ext cx="4338466" cy="39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9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Smart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 writing?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C535AC-440F-6D4D-A7BC-8A8177F50D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005" y="1740536"/>
            <a:ext cx="7757389" cy="39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0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Smart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 writing?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8C6E1-FACE-7E47-B693-739205E33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700" y="1943100"/>
            <a:ext cx="5424000" cy="40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7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it-IT" dirty="0" err="1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Why</a:t>
            </a:r>
            <a:r>
              <a:rPr lang="it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 </a:t>
            </a:r>
            <a:r>
              <a:rPr lang="it-IT" dirty="0" err="1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writing</a:t>
            </a:r>
            <a:r>
              <a:rPr lang="it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 </a:t>
            </a:r>
            <a:r>
              <a:rPr lang="it-IT" dirty="0" err="1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well</a:t>
            </a:r>
            <a:r>
              <a:rPr lang="it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?</a:t>
            </a:r>
            <a:endParaRPr lang="en-IT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3" y="1713354"/>
            <a:ext cx="10798969" cy="607306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Your career and reputation depend on having your work read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  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9A4E61A-7558-5C40-A2AD-C6F782124961}"/>
              </a:ext>
            </a:extLst>
          </p:cNvPr>
          <p:cNvSpPr txBox="1">
            <a:spLocks/>
          </p:cNvSpPr>
          <p:nvPr/>
        </p:nvSpPr>
        <p:spPr>
          <a:xfrm>
            <a:off x="845342" y="2578804"/>
            <a:ext cx="10798969" cy="1958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Hiring, promotion, and tenure committees and granting councils devour citation data for your publication. 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Grad-school admissions committees look for evidence of writing skills.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Journal editors and reviewers are loaded with submitted manuscripts.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2199B8-2C8F-2B4A-9331-75D2B2057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681" y="4360862"/>
            <a:ext cx="2618630" cy="1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5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7BBD79E8-518B-CA48-8ABD-D98B5C9E4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0490" y="3321561"/>
            <a:ext cx="3033058" cy="2164839"/>
          </a:xfrm>
        </p:spPr>
        <p:txBody>
          <a:bodyPr>
            <a:normAutofit/>
          </a:bodyPr>
          <a:lstStyle/>
          <a:p>
            <a:pPr algn="l"/>
            <a:r>
              <a:rPr lang="en-US" sz="3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“Good writing… </a:t>
            </a:r>
          </a:p>
          <a:p>
            <a:pPr algn="l"/>
            <a:r>
              <a:rPr lang="en-US" sz="3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is clear thinking </a:t>
            </a:r>
          </a:p>
          <a:p>
            <a:pPr algn="l"/>
            <a:r>
              <a:rPr lang="en-US" sz="30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made visible.”</a:t>
            </a:r>
            <a:endParaRPr lang="en-IT" sz="30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[Ambrose Bierce]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A16F81-9CAE-194F-8F03-EE7C9A76F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352" y="596025"/>
            <a:ext cx="3033058" cy="3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6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4002</TotalTime>
  <Words>279</Words>
  <Application>Microsoft Macintosh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Chalkduster</vt:lpstr>
      <vt:lpstr>Office Theme</vt:lpstr>
      <vt:lpstr>Writing</vt:lpstr>
      <vt:lpstr>Why writing?</vt:lpstr>
      <vt:lpstr>Why publishing?</vt:lpstr>
      <vt:lpstr>PowerPoint Presentation</vt:lpstr>
      <vt:lpstr>PowerPoint Presentation</vt:lpstr>
      <vt:lpstr>Smart writing?</vt:lpstr>
      <vt:lpstr>Smart writing?</vt:lpstr>
      <vt:lpstr>Why writing well?</vt:lpstr>
      <vt:lpstr>PowerPoint Presentation</vt:lpstr>
      <vt:lpstr>clear thinking made visible</vt:lpstr>
      <vt:lpstr>What about Math writing?</vt:lpstr>
      <vt:lpstr>Mathematic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writing?</dc:title>
  <dc:creator>ALESSANDRA MEONI</dc:creator>
  <cp:lastModifiedBy>ALESSANDRA MEONI</cp:lastModifiedBy>
  <cp:revision>28</cp:revision>
  <dcterms:created xsi:type="dcterms:W3CDTF">2021-10-01T15:38:56Z</dcterms:created>
  <dcterms:modified xsi:type="dcterms:W3CDTF">2021-10-04T10:21:05Z</dcterms:modified>
</cp:coreProperties>
</file>